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6" r:id="rId5"/>
    <p:sldId id="259" r:id="rId6"/>
    <p:sldId id="277" r:id="rId7"/>
    <p:sldId id="260" r:id="rId8"/>
    <p:sldId id="261" r:id="rId9"/>
    <p:sldId id="262" r:id="rId10"/>
    <p:sldId id="263" r:id="rId11"/>
    <p:sldId id="264" r:id="rId12"/>
    <p:sldId id="278" r:id="rId13"/>
    <p:sldId id="265" r:id="rId14"/>
    <p:sldId id="266" r:id="rId15"/>
    <p:sldId id="267" r:id="rId16"/>
    <p:sldId id="268" r:id="rId17"/>
    <p:sldId id="279" r:id="rId18"/>
    <p:sldId id="269" r:id="rId19"/>
    <p:sldId id="280" r:id="rId20"/>
    <p:sldId id="270" r:id="rId21"/>
    <p:sldId id="271" r:id="rId22"/>
    <p:sldId id="272" r:id="rId23"/>
    <p:sldId id="273" r:id="rId24"/>
    <p:sldId id="274" r:id="rId25"/>
    <p:sldId id="275" r:id="rId26"/>
  </p:sldIdLst>
  <p:sldSz cx="14630400" cy="8229600"/>
  <p:notesSz cx="8229600" cy="146304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boldItalic r:id="rId33"/>
    </p:embeddedFont>
    <p:embeddedFont>
      <p:font typeface="Saira Medium" pitchFamily="2" charset="0"/>
      <p:regular r:id="rId34"/>
      <p: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Bold" panose="02000000000000000000" pitchFamily="2" charset="0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2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88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344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71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94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36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29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68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83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59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7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17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015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rStar-Math: Self-Evolved Deep Thinking으로 Math Reasoning을 마스터하는 Small LLM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50134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발표일: </a:t>
            </a:r>
            <a:r>
              <a:rPr lang="en-US" sz="1750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2025년</a:t>
            </a: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1월</a:t>
            </a: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25일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315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논문 정보: rStar-Math: Small LLMs Can Master Math Reasoning with Self-Evolved Deep Thinking (arXiv:2501.04519v1)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66294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637020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6612493"/>
            <a:ext cx="17849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작성자: 우석 정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38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Step-by-Step Verified Reasoning </a:t>
            </a:r>
            <a: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Trajectory</a:t>
            </a:r>
            <a:b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</a:br>
            <a: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 </a:t>
            </a: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Code-augmented CoT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34571"/>
            <a:ext cx="2173724" cy="807958"/>
          </a:xfrm>
          <a:prstGeom prst="roundRect">
            <a:avLst>
              <a:gd name="adj" fmla="val 2526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3411736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461385"/>
            <a:ext cx="2807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Root Node (Question)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4027289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4155877"/>
            <a:ext cx="4347567" cy="807958"/>
          </a:xfrm>
          <a:prstGeom prst="roundRect">
            <a:avLst>
              <a:gd name="adj" fmla="val 2526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3464" y="4333042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68171" y="4382691"/>
            <a:ext cx="43063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Child Nodes (Intermediate Steps)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54704" y="4948595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5077182"/>
            <a:ext cx="6521410" cy="807958"/>
          </a:xfrm>
          <a:prstGeom prst="roundRect">
            <a:avLst>
              <a:gd name="adj" fmla="val 25267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3464" y="5254347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42014" y="5303996"/>
            <a:ext cx="3303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Leaf Node (Final Answer)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14029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NL CoT (Natural Language Chain-of-Thought) + Python Code 동시 생성. Python Code: NL CoT 설명 보충, Code Execution 통한 검증 가능.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68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Code-augmented </a:t>
            </a:r>
            <a:r>
              <a:rPr lang="en-US" sz="4450" dirty="0" err="1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CoT</a:t>
            </a:r>
            <a: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/>
            </a:r>
            <a:b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</a:br>
            <a: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 </a:t>
            </a: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Intermediate Step 검증 및 고품질 Trajectory 확보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2608064"/>
            <a:ext cx="1291233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0024" y="2872383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4926806" y="2834878"/>
            <a:ext cx="3030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Python Code Execution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56666" y="3429119"/>
            <a:ext cx="9023271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03" y="3472696"/>
            <a:ext cx="2582466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758" y="3649861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572482" y="3699510"/>
            <a:ext cx="17699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MCTS Rollout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02342" y="4293751"/>
            <a:ext cx="8377595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4337328"/>
            <a:ext cx="3873698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8710" y="4514493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218039" y="4564142"/>
            <a:ext cx="2552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Q-value Annotation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47899" y="5158383"/>
            <a:ext cx="7732038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0" y="5201960"/>
            <a:ext cx="5164931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2876" y="5379125"/>
            <a:ext cx="18288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6863715" y="5428774"/>
            <a:ext cx="36751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Terminal-guided Annotation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693575" y="6023015"/>
            <a:ext cx="7086362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66592"/>
            <a:ext cx="6456164" cy="8079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966329" y="6243757"/>
            <a:ext cx="17597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7509272" y="6293406"/>
            <a:ext cx="3763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PPM-augmented Annotation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93790" y="71297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 Hallucination 문제 완화. Valid Node만 MCTS Tree 유지, Reasoning Trajectory Quality 향상.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47" y="2762250"/>
            <a:ext cx="12351665" cy="35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9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Process Preference Model (PPM</a:t>
            </a:r>
            <a: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)</a:t>
            </a:r>
            <a:b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</a:br>
            <a: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 </a:t>
            </a: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Step-level Reward의 새로운 접근 방식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PPM 필요성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 Math Reasoning, Intermediate Step 중요. </a:t>
            </a:r>
            <a:endParaRPr lang="en-US" sz="1750" dirty="0" smtClean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기존</a:t>
            </a: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Model의 한계 극복.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51496"/>
            <a:ext cx="3212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Preference Pair 기반 학습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Q-value 활용한 Preference Pair 생성. </a:t>
            </a:r>
            <a:endParaRPr lang="en-US" sz="1750" dirty="0" smtClean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Pairwise 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Ranking Loss로 PPM 학습.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PPM 학습 방식 및 </a:t>
            </a:r>
            <a:r>
              <a:rPr lang="en-US" sz="4450" dirty="0" err="1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효과</a:t>
            </a:r>
            <a: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/>
            </a:r>
            <a:b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</a:br>
            <a: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 </a:t>
            </a: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Noisy Q-value 활용, Robust Reward Model 학습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PPM(Process Preference Model)은 각 단계별 긍정/부정 쌍을 생성하여 학습합니다. 이는 Q-value와 최종 답변의 정확성을 기반으로 합니다. PPM은 노이즈가 있는 Q-value에 대해 강건성을 확보하고, 데이터 주석 비용을 절감합니다.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79165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143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979" y="2579370"/>
            <a:ext cx="11536680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Self-Evolved Deep Thinking: 4 Round Self-Evolution Recipe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34271" y="3361730"/>
            <a:ext cx="22860" cy="4405313"/>
          </a:xfrm>
          <a:prstGeom prst="roundRect">
            <a:avLst>
              <a:gd name="adj" fmla="val 66594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013103" y="3730823"/>
            <a:ext cx="591979" cy="22860"/>
          </a:xfrm>
          <a:prstGeom prst="roundRect">
            <a:avLst>
              <a:gd name="adj" fmla="val 665940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655439" y="3551992"/>
            <a:ext cx="380524" cy="380524"/>
          </a:xfrm>
          <a:prstGeom prst="roundRect">
            <a:avLst>
              <a:gd name="adj" fmla="val 40006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97123" y="3615333"/>
            <a:ext cx="97155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775936" y="3530798"/>
            <a:ext cx="2114312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Round 1: Bootstrap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775936" y="3896558"/>
            <a:ext cx="1226248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DeepSeek-Coder-Instruct MCTS를 통해 Policy SLM-r1과 PPM-r1 생성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13103" y="4874419"/>
            <a:ext cx="591979" cy="22860"/>
          </a:xfrm>
          <a:prstGeom prst="roundRect">
            <a:avLst>
              <a:gd name="adj" fmla="val 665940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655439" y="4695587"/>
            <a:ext cx="380524" cy="380524"/>
          </a:xfrm>
          <a:prstGeom prst="roundRect">
            <a:avLst>
              <a:gd name="adj" fmla="val 40006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8191" y="4758928"/>
            <a:ext cx="155019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775936" y="4674394"/>
            <a:ext cx="337637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Round 2: Reliable PPM-r2 Training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775936" y="5040154"/>
            <a:ext cx="1226248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SLM-r1과 PPM-r2 MCTS를 통해 PPM-r2 학습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013103" y="6018014"/>
            <a:ext cx="591979" cy="22860"/>
          </a:xfrm>
          <a:prstGeom prst="roundRect">
            <a:avLst>
              <a:gd name="adj" fmla="val 665940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655439" y="5839182"/>
            <a:ext cx="380524" cy="380524"/>
          </a:xfrm>
          <a:prstGeom prst="roundRect">
            <a:avLst>
              <a:gd name="adj" fmla="val 40006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9025" y="5902523"/>
            <a:ext cx="153233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775936" y="5817989"/>
            <a:ext cx="320075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Round 3: PPM-augmented MCTS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775936" y="6183749"/>
            <a:ext cx="1226248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SLM-r2와 PPM-r2 MCTS를 통해 Policy SLM-r3과 PPM-r3 생성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13103" y="7161609"/>
            <a:ext cx="591979" cy="22860"/>
          </a:xfrm>
          <a:prstGeom prst="roundRect">
            <a:avLst>
              <a:gd name="adj" fmla="val 665940"/>
            </a:avLst>
          </a:prstGeom>
          <a:solidFill>
            <a:srgbClr val="FC8337"/>
          </a:solidFill>
          <a:ln/>
        </p:spPr>
      </p:sp>
      <p:sp>
        <p:nvSpPr>
          <p:cNvPr id="21" name="Shape 18"/>
          <p:cNvSpPr/>
          <p:nvPr/>
        </p:nvSpPr>
        <p:spPr>
          <a:xfrm>
            <a:off x="655439" y="6982778"/>
            <a:ext cx="380524" cy="380524"/>
          </a:xfrm>
          <a:prstGeom prst="roundRect">
            <a:avLst>
              <a:gd name="adj" fmla="val 40006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63905" y="7046119"/>
            <a:ext cx="16359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775936" y="6961584"/>
            <a:ext cx="373439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Round 4: Challenging Problem Solving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775936" y="7327344"/>
            <a:ext cx="12262485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SLM-r3과 PPM-r3 MCTS를 통해 최종 Policy SLM-r4와 PPM-r4 생성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21139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927021"/>
            <a:ext cx="12490133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Self-Evolution: Round별 특징 및 데이터 커버리지 향상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1999" y="2028230"/>
            <a:ext cx="1640800" cy="1238012"/>
          </a:xfrm>
          <a:prstGeom prst="roundRect">
            <a:avLst>
              <a:gd name="adj" fmla="val 156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9648" y="2432328"/>
            <a:ext cx="102989" cy="429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07588" y="2243018"/>
            <a:ext cx="258449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Round 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07588" y="2707600"/>
            <a:ext cx="258449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기본적인 문제 해결 능력 확보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500193" y="3251002"/>
            <a:ext cx="11270813" cy="15240"/>
          </a:xfrm>
          <a:prstGeom prst="roundRect">
            <a:avLst>
              <a:gd name="adj" fmla="val 1269036"/>
            </a:avLst>
          </a:prstGeom>
          <a:solidFill>
            <a:srgbClr val="FC8337"/>
          </a:solidFill>
          <a:ln/>
        </p:spPr>
      </p:sp>
      <p:sp>
        <p:nvSpPr>
          <p:cNvPr id="8" name="Shape 6"/>
          <p:cNvSpPr/>
          <p:nvPr/>
        </p:nvSpPr>
        <p:spPr>
          <a:xfrm>
            <a:off x="751999" y="3373636"/>
            <a:ext cx="3281601" cy="1238012"/>
          </a:xfrm>
          <a:prstGeom prst="roundRect">
            <a:avLst>
              <a:gd name="adj" fmla="val 156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89648" y="3777734"/>
            <a:ext cx="164187" cy="429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248388" y="3588425"/>
            <a:ext cx="155317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Round 2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48388" y="4053007"/>
            <a:ext cx="155317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PPM 신뢰도 향상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40994" y="4596408"/>
            <a:ext cx="9630013" cy="15240"/>
          </a:xfrm>
          <a:prstGeom prst="roundRect">
            <a:avLst>
              <a:gd name="adj" fmla="val 1269036"/>
            </a:avLst>
          </a:prstGeom>
          <a:solidFill>
            <a:srgbClr val="FC8337"/>
          </a:solidFill>
          <a:ln/>
        </p:spPr>
      </p:sp>
      <p:sp>
        <p:nvSpPr>
          <p:cNvPr id="13" name="Shape 11"/>
          <p:cNvSpPr/>
          <p:nvPr/>
        </p:nvSpPr>
        <p:spPr>
          <a:xfrm>
            <a:off x="751999" y="4719042"/>
            <a:ext cx="4922401" cy="1238012"/>
          </a:xfrm>
          <a:prstGeom prst="roundRect">
            <a:avLst>
              <a:gd name="adj" fmla="val 156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9648" y="5123140"/>
            <a:ext cx="162282" cy="429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89188" y="4933831"/>
            <a:ext cx="150768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Round 3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89188" y="5398413"/>
            <a:ext cx="150768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SLM 강화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81794" y="5941814"/>
            <a:ext cx="7989213" cy="15240"/>
          </a:xfrm>
          <a:prstGeom prst="roundRect">
            <a:avLst>
              <a:gd name="adj" fmla="val 1269036"/>
            </a:avLst>
          </a:prstGeom>
          <a:solidFill>
            <a:srgbClr val="FC8337"/>
          </a:solidFill>
          <a:ln/>
        </p:spPr>
      </p:sp>
      <p:sp>
        <p:nvSpPr>
          <p:cNvPr id="18" name="Shape 16"/>
          <p:cNvSpPr/>
          <p:nvPr/>
        </p:nvSpPr>
        <p:spPr>
          <a:xfrm>
            <a:off x="751999" y="6064448"/>
            <a:ext cx="6563201" cy="1238012"/>
          </a:xfrm>
          <a:prstGeom prst="roundRect">
            <a:avLst>
              <a:gd name="adj" fmla="val 156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9648" y="6468547"/>
            <a:ext cx="173355" cy="429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29989" y="6279237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Round 4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9989" y="6743819"/>
            <a:ext cx="3686889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Olympiad-level 문제 해결률 80.58% 달성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017603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06" y="2546131"/>
            <a:ext cx="12734988" cy="31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72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실험</a:t>
            </a: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4450" dirty="0" err="1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설정</a:t>
            </a:r>
            <a: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/>
            </a:r>
            <a:b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</a:br>
            <a:r>
              <a:rPr lang="en-US" sz="44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: </a:t>
            </a: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다양한 Math Benchmark 및 Baseline 모델 비교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Evaluation Datasets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MATH, AIME 2024, AMC 2023, Olympiad Bench, College Math, GaokaoEn 2023, GSM8K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Base Models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Qwen2.5-Math-1.5B, Phi3-mini-Instruct (3B), Qwen2-Math-7B, Qwen2.5-Math-7B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Baselines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GPT-40, Claude 3.5 Sonnet, OpenAI 01-preview, 01-mini, DeepSeek-Coder-V2-Instruct, Mathstral, NuminaMath, LLaMA3.1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7804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06" y="444548"/>
            <a:ext cx="10417388" cy="4940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479" y="5523735"/>
            <a:ext cx="10463415" cy="251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6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846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Math LLM, 한계에 직면하다: System 1 vs System 2 사고 방식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2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System 1 사고 방식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241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빠르지만 에러 발생 쉬움. 기존 LLM 접근 방식. 복잡한 문제, Multi-step reasoning에 취약.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242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System 2 사고 방식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28241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깊고 느리지만 정확. 인간의 문제 해결 방식 모방: 단계적 사고, 검증, Backtracking.</a:t>
            </a:r>
            <a:endParaRPr lang="en-US" sz="175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567" y="3549946"/>
            <a:ext cx="2814491" cy="41734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8318" y="563166"/>
            <a:ext cx="8427125" cy="1920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Main Results: rStar-Math, State-of-the-Art Math Reasoning 성능 달성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6875" y="2892981"/>
            <a:ext cx="3701534" cy="675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90.0%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1287423" y="3824883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MATH 성능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6875" y="4267676"/>
            <a:ext cx="3701534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OpenAI</a:t>
            </a:r>
            <a:r>
              <a:rPr lang="en-US" sz="160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01-preview(85.5</a:t>
            </a:r>
            <a:r>
              <a:rPr lang="en-US" sz="160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%) 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능가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5591" y="2892981"/>
            <a:ext cx="3701534" cy="675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7B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5296138" y="3824883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모델 크기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725591" y="4267676"/>
            <a:ext cx="3701534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작은 모델로 Frontier LLMs와 경쟁력 있는 성능 달성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721173" y="5639872"/>
            <a:ext cx="3701534" cy="675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5+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3291721" y="6571774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Benchmark 다양성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2721173" y="7014567"/>
            <a:ext cx="3701534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MATH, AIME, Olympiad Bench 등 다양한 벤치마크에서 SOTA 달성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2174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322" y="597218"/>
            <a:ext cx="7732157" cy="1891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Test-time Compute Scaling 효과 분석: Trajectory Sampling </a:t>
            </a:r>
            <a:endParaRPr lang="en-US" sz="3950" dirty="0" smtClean="0">
              <a:solidFill>
                <a:srgbClr val="FFFFF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0" indent="0">
              <a:lnSpc>
                <a:spcPts val="4950"/>
              </a:lnSpc>
              <a:buNone/>
            </a:pPr>
            <a:r>
              <a:rPr lang="en-US" sz="3950" dirty="0" err="1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횟수</a:t>
            </a:r>
            <a:r>
              <a:rPr lang="en-US" sz="395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en-US" sz="39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증가에 따른 성능 향상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322" y="2791063"/>
            <a:ext cx="1008578" cy="16137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3438" y="2992755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 Trajectories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03438" y="3428881"/>
            <a:ext cx="64210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Best-of-N Baseline 능가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22" y="4404836"/>
            <a:ext cx="1008578" cy="16137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3438" y="4606528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Scaling 효과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03438" y="5042654"/>
            <a:ext cx="64210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Trajectory 수 증가에 따른 성능 점진적 향상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322" y="6018609"/>
            <a:ext cx="1008578" cy="16137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3438" y="6220301"/>
            <a:ext cx="2521506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College Math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03438" y="6656427"/>
            <a:ext cx="64210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지속적인 성능 향상 가능성 시사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891548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124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Ablation Study: rStar-Math 핵심 요소별 효과 분석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68967"/>
            <a:ext cx="3664863" cy="2069902"/>
          </a:xfrm>
          <a:prstGeom prst="roundRect">
            <a:avLst>
              <a:gd name="adj" fmla="val 986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9864" y="3418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Self-Evolution 효과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29864" y="3909060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Round 진행에 따른 성능 향상, GPT-40 능가 시점 확인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68967"/>
            <a:ext cx="3664863" cy="2069902"/>
          </a:xfrm>
          <a:prstGeom prst="roundRect">
            <a:avLst>
              <a:gd name="adj" fmla="val 986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541" y="3418642"/>
            <a:ext cx="31655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Step-by-Step Verified Reasoning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1541" y="4263390"/>
            <a:ext cx="3165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GPT-distillation, Random Sampling 대비 압도적 성능 향상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5683"/>
            <a:ext cx="7556421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9864" y="5715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PPM 효과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29864" y="6205776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ORM, PQM 대비 우수한 성능, 특히 Challenging Benchmark에서 효과적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924189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420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Ablation Study: Self-Reflection 능력 및 PPM의 Theorem Application Step 식별 능력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4538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39176"/>
            <a:ext cx="3079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Intrinsic Self-Reflection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2959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Wrong Path에서 Backtracking을 통해 Correct Path로 자가 수정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404538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839176"/>
            <a:ext cx="3181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PPM Reward Model 효과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329595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Model 종류와 무관하게 PPM 적용 시 성능 향상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404538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839176"/>
            <a:ext cx="33032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Theorem Application 식별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32959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PPM이 주요 정리 적용 단계에 높은 Reward Score 부여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4404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4004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결론: rStar-Math, Small LLM Math Reasoning의 새로운 가능성 제시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42" y="2411611"/>
            <a:ext cx="1620679" cy="12624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8475" y="2980134"/>
            <a:ext cx="104894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5070396" y="2630686"/>
            <a:ext cx="348531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Self-Evolved Deep Thinking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070396" y="3104436"/>
            <a:ext cx="4125516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 LLM으로 SOTA Math Reasoning 달성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906089" y="3686175"/>
            <a:ext cx="8902660" cy="15240"/>
          </a:xfrm>
          <a:prstGeom prst="roundRect">
            <a:avLst>
              <a:gd name="adj" fmla="val 1294008"/>
            </a:avLst>
          </a:prstGeom>
          <a:solidFill>
            <a:srgbClr val="FC833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303" y="3728799"/>
            <a:ext cx="3241358" cy="12624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7280" y="4140875"/>
            <a:ext cx="167402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880735" y="3947874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3가지 핵심 혁신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5880735" y="4421624"/>
            <a:ext cx="480822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Code-augmented CoT, PPM, Self-Evolution Recipe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716429" y="5003363"/>
            <a:ext cx="8092321" cy="15240"/>
          </a:xfrm>
          <a:prstGeom prst="roundRect">
            <a:avLst>
              <a:gd name="adj" fmla="val 1294008"/>
            </a:avLst>
          </a:prstGeom>
          <a:solidFill>
            <a:srgbClr val="FC833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963" y="5045988"/>
            <a:ext cx="4862036" cy="126242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8114" y="5458063"/>
            <a:ext cx="165497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6691074" y="5265063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Small Model 경쟁력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6691074" y="5738813"/>
            <a:ext cx="282892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7B, 3.8B 모델로 높은 성능 달성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6526768" y="6320552"/>
            <a:ext cx="7281982" cy="15240"/>
          </a:xfrm>
          <a:prstGeom prst="roundRect">
            <a:avLst>
              <a:gd name="adj" fmla="val 1294008"/>
            </a:avLst>
          </a:prstGeom>
          <a:solidFill>
            <a:srgbClr val="FC8337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05" y="6363176"/>
            <a:ext cx="6482834" cy="126242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2518" y="6775252"/>
            <a:ext cx="176689" cy="438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7501414" y="6582251"/>
            <a:ext cx="297561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Intrinsic Self-Reflection</a:t>
            </a:r>
            <a:endParaRPr lang="en-US" sz="2150" dirty="0"/>
          </a:p>
        </p:txBody>
      </p:sp>
      <p:sp>
        <p:nvSpPr>
          <p:cNvPr id="21" name="Text 15"/>
          <p:cNvSpPr/>
          <p:nvPr/>
        </p:nvSpPr>
        <p:spPr>
          <a:xfrm>
            <a:off x="7501414" y="7056001"/>
            <a:ext cx="462117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2 Reasoning을 통한 자연스러운 능력 획득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47195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Generalization 가능성 및 향후 연구 방향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Generalization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4154448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Theorem Proving, Code Reasoning 등 다양한 도메인으로 확장 가능성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64029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Future Works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4154448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더 도전적인 수학 문제 데이터 확보, 다양한 도메인 확장 연구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5120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215539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Problem 중심 평가, Geometry Problem 미지원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4082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465" y="562332"/>
            <a:ext cx="8334116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System 2 패러다임: Test-time </a:t>
            </a:r>
            <a:endParaRPr lang="en-US" sz="4000" dirty="0" smtClean="0">
              <a:solidFill>
                <a:srgbClr val="FFFFFF"/>
              </a:solidFill>
              <a:latin typeface="Saira Medium" pitchFamily="34" charset="0"/>
              <a:ea typeface="Saira Medium" pitchFamily="34" charset="-122"/>
              <a:cs typeface="Saira Medium" pitchFamily="34" charset="-120"/>
            </a:endParaRPr>
          </a:p>
          <a:p>
            <a:pPr marL="0" indent="0">
              <a:lnSpc>
                <a:spcPts val="5000"/>
              </a:lnSpc>
              <a:buNone/>
            </a:pPr>
            <a:r>
              <a:rPr lang="en-US" sz="4000" dirty="0" smtClean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Compute </a:t>
            </a: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Scaling &amp; Deep Thinking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65" y="2777728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3678" y="2981444"/>
            <a:ext cx="3141226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Test-time Compute Scaling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3678" y="3421856"/>
            <a:ext cx="639365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inference 시 연산량 증가를 통해 성능 향상.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465" y="4407575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3678" y="4611291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rStar-Math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3678" y="5051703"/>
            <a:ext cx="639365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Self-Evolved Deep Thinking 기반 Math Reasoning Framework.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465" y="6037421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3678" y="6241137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핵심 아이디어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3678" y="6681549"/>
            <a:ext cx="6393656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 LLM만으로 OpenAI 01 수준의 Math Reasoning 능력 달성.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16" y="3680523"/>
            <a:ext cx="13110434" cy="25155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47779" y="2280095"/>
            <a:ext cx="11092709" cy="89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 err="1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7B</a:t>
            </a:r>
            <a:r>
              <a:rPr lang="ko-KR" altLang="en-US" sz="4000" dirty="0" smtClean="0">
                <a:solidFill>
                  <a:schemeClr val="bg1"/>
                </a:solidFill>
                <a:latin typeface="Roboto Black" panose="02000000000000000000" pitchFamily="2" charset="0"/>
              </a:rPr>
              <a:t>모델로  </a:t>
            </a:r>
            <a:r>
              <a:rPr lang="en-US" altLang="ko-KR" sz="4000" dirty="0" err="1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O1</a:t>
            </a:r>
            <a:r>
              <a:rPr lang="en-US" altLang="ko-KR" sz="40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Preview</a:t>
            </a:r>
            <a:r>
              <a:rPr lang="ko-KR" altLang="en-US" sz="4000" dirty="0" smtClean="0">
                <a:solidFill>
                  <a:schemeClr val="bg1"/>
                </a:solidFill>
                <a:latin typeface="Roboto Black" panose="02000000000000000000" pitchFamily="2" charset="0"/>
              </a:rPr>
              <a:t>를 이기는 성능</a:t>
            </a:r>
            <a:endParaRPr lang="en-US" sz="4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98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rStar-Math의 3가지 핵심 혁신 (Key Innovations)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0094" y="3571875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Code-augmented CoT Data Synthesis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MCTS Rollout 기반 Step-by-Step 검증된 Reasoning Trajectory 생성.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076" y="3571875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Process Preference Model (PPM)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Q-value 기반 Preference Pair 생성 및 Pairwise Ranking Loss 활용.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2590" y="5987296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Self-Evolution Recipe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Policy SLM &amp; PPM Self-Evolution을 통한 Reasoning 능력 점진적 향상.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42" y="2020411"/>
            <a:ext cx="13660156" cy="47192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57279" y="1302195"/>
            <a:ext cx="11092709" cy="89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4000" dirty="0" err="1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rStar</a:t>
            </a:r>
            <a:r>
              <a:rPr lang="en-US" sz="40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-Math</a:t>
            </a:r>
            <a:r>
              <a:rPr lang="ko-KR" altLang="en-US" sz="40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의 주요특성 </a:t>
            </a:r>
            <a:r>
              <a:rPr lang="en-US" altLang="ko-KR" sz="40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가지</a:t>
            </a:r>
            <a:endParaRPr lang="en-US" sz="40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03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8363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관련 연구: Math Data Synthesis 및 Test-time Compute Scaling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50137"/>
            <a:ext cx="3664863" cy="2795707"/>
          </a:xfrm>
          <a:prstGeom prst="roundRect">
            <a:avLst>
              <a:gd name="adj" fmla="val 73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4199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Math Data Synthesis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03642" y="4690229"/>
            <a:ext cx="353215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GPT-4 Distillation 기반 CoT Data Synthesis. 한계: Teacher LLM 능력에 종속, Hard Problem 해결 어려움.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950137"/>
            <a:ext cx="3664863" cy="2795707"/>
          </a:xfrm>
          <a:prstGeom prst="roundRect">
            <a:avLst>
              <a:gd name="adj" fmla="val 73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741500" y="4199811"/>
            <a:ext cx="35526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Test-time Compute Scaling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4690229"/>
            <a:ext cx="31655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Sampling, Tree-Search (MCTS) 등 다양한 방법론 연구. Policy LLM, Reward Model </a:t>
            </a: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/>
            </a:r>
            <a:b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 dirty="0" err="1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성능</a:t>
            </a: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한계로 효과 제한적.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58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관련 연구: Reward Model의 중요성 및 PRM의 한계 극복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43520"/>
            <a:ext cx="30480" cy="5100280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38582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69867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5105" y="2783681"/>
            <a:ext cx="1303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70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Reward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16075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 2 Reasoning의 핵심, 고품질 Reward Signal 필요.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72345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3243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6410" y="4317444"/>
            <a:ext cx="2078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04097"/>
            <a:ext cx="38759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PRM (Process Reward Model)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694515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Step-level Reward Signal 제공, Complex Reasoning에 효과적. 한계: Step-level Annotation Cost 문제.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7600" y="6214110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rStar-Math PPM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Step-level Reward Score Annotation 없이 Preference Pair 기반 학습. Q-value 활용, Noise 문제 완화.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19563"/>
            <a:ext cx="10079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방법론: MCTS 기반 System 2 Reasoning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8197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75760"/>
            <a:ext cx="3268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Step-by-Step Generation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6617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복잡한 문제를 Single-step Generation 문제로 분할.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38197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175760"/>
            <a:ext cx="3235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Step-Level Training Data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466617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자연스럽게 Step-level Training Data 생성.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38197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17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Q-value Annotation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66617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Human Annotation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없이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750" dirty="0" smtClean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학습 가능.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6471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rStar-Math: 7B SLM 기반 MCTS 선택 (High-quality Data Generation &amp; Extensive Rollout 가능).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1010</Words>
  <Application>Microsoft Office PowerPoint</Application>
  <PresentationFormat>Custom</PresentationFormat>
  <Paragraphs>187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Roboto Black</vt:lpstr>
      <vt:lpstr>Saira Medium</vt:lpstr>
      <vt:lpstr>Arial</vt:lpstr>
      <vt:lpstr>맑은 고딕</vt:lpstr>
      <vt:lpstr>Roboto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David Jeong</cp:lastModifiedBy>
  <cp:revision>5</cp:revision>
  <dcterms:created xsi:type="dcterms:W3CDTF">2025-01-24T15:31:37Z</dcterms:created>
  <dcterms:modified xsi:type="dcterms:W3CDTF">2025-01-24T15:59:22Z</dcterms:modified>
</cp:coreProperties>
</file>